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3"/>
  </p:notesMasterIdLst>
  <p:sldIdLst>
    <p:sldId id="270" r:id="rId2"/>
    <p:sldId id="257" r:id="rId3"/>
    <p:sldId id="271" r:id="rId4"/>
    <p:sldId id="275" r:id="rId5"/>
    <p:sldId id="258" r:id="rId6"/>
    <p:sldId id="276" r:id="rId7"/>
    <p:sldId id="259" r:id="rId8"/>
    <p:sldId id="260" r:id="rId9"/>
    <p:sldId id="261" r:id="rId10"/>
    <p:sldId id="262" r:id="rId11"/>
    <p:sldId id="263" r:id="rId12"/>
    <p:sldId id="264" r:id="rId13"/>
    <p:sldId id="265" r:id="rId14"/>
    <p:sldId id="277" r:id="rId15"/>
    <p:sldId id="278" r:id="rId16"/>
    <p:sldId id="266" r:id="rId17"/>
    <p:sldId id="267" r:id="rId18"/>
    <p:sldId id="272" r:id="rId19"/>
    <p:sldId id="273" r:id="rId20"/>
    <p:sldId id="269"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75118" autoAdjust="0"/>
  </p:normalViewPr>
  <p:slideViewPr>
    <p:cSldViewPr>
      <p:cViewPr varScale="1">
        <p:scale>
          <a:sx n="36" d="100"/>
          <a:sy n="36" d="100"/>
        </p:scale>
        <p:origin x="-912" y="-78"/>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xmlns=""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xmlns=""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a:t>
            </a:r>
            <a:r>
              <a:rPr lang="en-US" dirty="0" smtClean="0">
                <a:latin typeface="Times New Roman" pitchFamily="18" charset="0"/>
                <a:cs typeface="Times New Roman" pitchFamily="18" charset="0"/>
              </a:rPr>
              <a:t>. Equally, the hospital</a:t>
            </a:r>
            <a:r>
              <a:rPr lang="en-US" baseline="0" dirty="0" smtClean="0">
                <a:latin typeface="Times New Roman" pitchFamily="18" charset="0"/>
                <a:cs typeface="Times New Roman" pitchFamily="18" charset="0"/>
              </a:rPr>
              <a:t> aims at implementing strong leadership to drive the improvement agenda.</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extLst>
      <p:ext uri="{BB962C8B-B14F-4D97-AF65-F5344CB8AC3E}">
        <p14:creationId xmlns:p14="http://schemas.microsoft.com/office/powerpoint/2010/main" xmlns="" val="169396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xmlns=""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Within</a:t>
            </a:r>
            <a:r>
              <a:rPr lang="en-US" baseline="0" dirty="0" smtClean="0"/>
              <a:t> this financial year, the hospital has identified five core goals which it hopes to implement within its strategic plan.  This comes in the wake of an internal audit which revealed among others, excessive staff burnout, low morale as well as poorly structured hierarchies. This necessitated the need for a cohesive realignment of the structures and systems within the institution. </a:t>
            </a:r>
            <a:endParaRPr lang="en-US" dirty="0" smtClean="0"/>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extLst>
      <p:ext uri="{BB962C8B-B14F-4D97-AF65-F5344CB8AC3E}">
        <p14:creationId xmlns:p14="http://schemas.microsoft.com/office/powerpoint/2010/main" xmlns="" val="2798510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extLst>
      <p:ext uri="{BB962C8B-B14F-4D97-AF65-F5344CB8AC3E}">
        <p14:creationId xmlns:p14="http://schemas.microsoft.com/office/powerpoint/2010/main" xmlns="" val="111057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determine the success of any project, the entity must evaluate its success. The</a:t>
            </a:r>
            <a:r>
              <a:rPr lang="en-US" baseline="0" dirty="0" smtClean="0"/>
              <a:t> hospital’s status as the sole health institution within a low-income neighborhood may translate to a slow growth progression. </a:t>
            </a: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extLst>
      <p:ext uri="{BB962C8B-B14F-4D97-AF65-F5344CB8AC3E}">
        <p14:creationId xmlns:p14="http://schemas.microsoft.com/office/powerpoint/2010/main" xmlns="" val="881265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extLst>
      <p:ext uri="{BB962C8B-B14F-4D97-AF65-F5344CB8AC3E}">
        <p14:creationId xmlns:p14="http://schemas.microsoft.com/office/powerpoint/2010/main" xmlns="" val="2876188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dirty="0"/>
          </a:p>
        </p:txBody>
      </p:sp>
    </p:spTree>
    <p:extLst>
      <p:ext uri="{BB962C8B-B14F-4D97-AF65-F5344CB8AC3E}">
        <p14:creationId xmlns:p14="http://schemas.microsoft.com/office/powerpoint/2010/main" xmlns="" val="55085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dirty="0"/>
          </a:p>
        </p:txBody>
      </p:sp>
    </p:spTree>
    <p:extLst>
      <p:ext uri="{BB962C8B-B14F-4D97-AF65-F5344CB8AC3E}">
        <p14:creationId xmlns:p14="http://schemas.microsoft.com/office/powerpoint/2010/main" xmlns="" val="310652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extLst>
      <p:ext uri="{BB962C8B-B14F-4D97-AF65-F5344CB8AC3E}">
        <p14:creationId xmlns:p14="http://schemas.microsoft.com/office/powerpoint/2010/main" xmlns="" val="20378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extLst>
      <p:ext uri="{BB962C8B-B14F-4D97-AF65-F5344CB8AC3E}">
        <p14:creationId xmlns:p14="http://schemas.microsoft.com/office/powerpoint/2010/main" xmlns="" val="399309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a:p>
        </p:txBody>
      </p:sp>
    </p:spTree>
    <p:extLst>
      <p:ext uri="{BB962C8B-B14F-4D97-AF65-F5344CB8AC3E}">
        <p14:creationId xmlns:p14="http://schemas.microsoft.com/office/powerpoint/2010/main" xmlns="" val="100277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a:p>
        </p:txBody>
      </p:sp>
    </p:spTree>
    <p:extLst>
      <p:ext uri="{BB962C8B-B14F-4D97-AF65-F5344CB8AC3E}">
        <p14:creationId xmlns:p14="http://schemas.microsoft.com/office/powerpoint/2010/main" xmlns="" val="4225721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a:t>
            </a:r>
            <a:r>
              <a:rPr lang="en-US" baseline="0" dirty="0" smtClean="0"/>
              <a:t>  nurse leader, a thin line exists between duty and responsibility. As such, while their duty is to take care of the patients in their hands, they are equally responsible for driving the agenda of the hospital.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extLst>
      <p:ext uri="{BB962C8B-B14F-4D97-AF65-F5344CB8AC3E}">
        <p14:creationId xmlns:p14="http://schemas.microsoft.com/office/powerpoint/2010/main" xmlns="" val="2866366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purposes of longevity and harmonious operations, the hospital believes in a united stakeholder-hospital relationship. As such, it aims</a:t>
            </a:r>
            <a:r>
              <a:rPr lang="en-US" baseline="0" dirty="0" smtClean="0"/>
              <a:t> at incorporating a number of the community’s key leaders including the community leaders, regional medical superintendent and the Area Health Officer.  Focus on the women as the vehicles to communicate this plan is the most effective plan. Door-to-door campaigns on health education will not only increase patient volume but also effectively reach out to key stakeholders.</a:t>
            </a:r>
            <a:endParaRPr lang="en-US" dirty="0" smtClean="0"/>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extLst>
      <p:ext uri="{BB962C8B-B14F-4D97-AF65-F5344CB8AC3E}">
        <p14:creationId xmlns:p14="http://schemas.microsoft.com/office/powerpoint/2010/main" xmlns="" val="1499102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extLst>
      <p:ext uri="{BB962C8B-B14F-4D97-AF65-F5344CB8AC3E}">
        <p14:creationId xmlns:p14="http://schemas.microsoft.com/office/powerpoint/2010/main" xmlns="" val="3541653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17</a:t>
            </a:fld>
            <a:endParaRPr lang="en-US" dirty="0"/>
          </a:p>
        </p:txBody>
      </p:sp>
    </p:spTree>
    <p:extLst>
      <p:ext uri="{BB962C8B-B14F-4D97-AF65-F5344CB8AC3E}">
        <p14:creationId xmlns:p14="http://schemas.microsoft.com/office/powerpoint/2010/main" xmlns="" val="2505513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18</a:t>
            </a:fld>
            <a:endParaRPr lang="en-US" dirty="0"/>
          </a:p>
        </p:txBody>
      </p:sp>
    </p:spTree>
    <p:extLst>
      <p:ext uri="{BB962C8B-B14F-4D97-AF65-F5344CB8AC3E}">
        <p14:creationId xmlns:p14="http://schemas.microsoft.com/office/powerpoint/2010/main" xmlns="" val="352020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19</a:t>
            </a:fld>
            <a:endParaRPr lang="en-US" dirty="0"/>
          </a:p>
        </p:txBody>
      </p:sp>
    </p:spTree>
    <p:extLst>
      <p:ext uri="{BB962C8B-B14F-4D97-AF65-F5344CB8AC3E}">
        <p14:creationId xmlns:p14="http://schemas.microsoft.com/office/powerpoint/2010/main" xmlns="" val="2070812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20</a:t>
            </a:fld>
            <a:endParaRPr lang="en-US" dirty="0"/>
          </a:p>
        </p:txBody>
      </p:sp>
    </p:spTree>
    <p:extLst>
      <p:ext uri="{BB962C8B-B14F-4D97-AF65-F5344CB8AC3E}">
        <p14:creationId xmlns:p14="http://schemas.microsoft.com/office/powerpoint/2010/main" xmlns="" val="2505434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2/6/2019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lstStyle/>
          <a:p>
            <a:r>
              <a:rPr lang="en-US" dirty="0">
                <a:latin typeface="Times New Roman" pitchFamily="18" charset="0"/>
                <a:cs typeface="Times New Roman" pitchFamily="18" charset="0"/>
              </a:rPr>
              <a:t>Strategic plan</a:t>
            </a:r>
          </a:p>
        </p:txBody>
      </p:sp>
      <p:sp>
        <p:nvSpPr>
          <p:cNvPr id="3" name="Subtitle 2"/>
          <p:cNvSpPr>
            <a:spLocks noGrp="1"/>
          </p:cNvSpPr>
          <p:nvPr>
            <p:ph type="subTitle" idx="1"/>
          </p:nvPr>
        </p:nvSpPr>
        <p:spPr>
          <a:xfrm>
            <a:off x="1371600" y="2590800"/>
            <a:ext cx="6400800" cy="2493498"/>
          </a:xfrm>
        </p:spPr>
        <p:txBody>
          <a:bodyPr>
            <a:normAutofit fontScale="47500" lnSpcReduction="20000"/>
          </a:bodyPr>
          <a:lstStyle/>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Leadership  Management Nurse Executive </a:t>
            </a:r>
          </a:p>
          <a:p>
            <a:pPr>
              <a:lnSpc>
                <a:spcPct val="220000"/>
              </a:lnSpc>
            </a:pPr>
            <a:r>
              <a:rPr lang="en-US" dirty="0">
                <a:latin typeface="Times New Roman" pitchFamily="18" charset="0"/>
                <a:cs typeface="Times New Roman" pitchFamily="18" charset="0"/>
              </a:rPr>
              <a:t>MSN-FP6210</a:t>
            </a:r>
          </a:p>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February 3,2018</a:t>
            </a:r>
          </a:p>
        </p:txBody>
      </p:sp>
    </p:spTree>
    <p:extLst>
      <p:ext uri="{BB962C8B-B14F-4D97-AF65-F5344CB8AC3E}">
        <p14:creationId xmlns:p14="http://schemas.microsoft.com/office/powerpoint/2010/main" xmlns=""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normAutofit fontScale="90000"/>
          </a:bodyPr>
          <a:lstStyle/>
          <a:p>
            <a:r>
              <a:rPr lang="en-US" dirty="0" smtClean="0">
                <a:latin typeface="Times New Roman" pitchFamily="18" charset="0"/>
                <a:cs typeface="Times New Roman" pitchFamily="18" charset="0"/>
              </a:rPr>
              <a:t>LEADERSHIP &amp; HEALTH </a:t>
            </a:r>
            <a:r>
              <a:rPr lang="en-US" dirty="0">
                <a:latin typeface="Times New Roman" pitchFamily="18" charset="0"/>
                <a:cs typeface="Times New Roman" pitchFamily="18" charset="0"/>
              </a:rPr>
              <a:t>CARE AND SAFETY IMPROVEMENT</a:t>
            </a:r>
          </a:p>
        </p:txBody>
      </p:sp>
      <p:sp>
        <p:nvSpPr>
          <p:cNvPr id="3" name="Subtitle 2"/>
          <p:cNvSpPr>
            <a:spLocks noGrp="1"/>
          </p:cNvSpPr>
          <p:nvPr>
            <p:ph type="subTitle" idx="1"/>
          </p:nvPr>
        </p:nvSpPr>
        <p:spPr>
          <a:xfrm>
            <a:off x="304800" y="2286000"/>
            <a:ext cx="8305800" cy="4267200"/>
          </a:xfrm>
        </p:spPr>
        <p:txBody>
          <a:bodyPr>
            <a:normAutofit fontScale="92500"/>
          </a:bodyPr>
          <a:lstStyle/>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Transformational leaders to inspire and motivate employees.</a:t>
            </a:r>
            <a:endParaRPr lang="en-US" dirty="0">
              <a:latin typeface="Times New Roman" pitchFamily="18" charset="0"/>
              <a:cs typeface="Times New Roman" pitchFamily="18" charset="0"/>
            </a:endParaRPr>
          </a:p>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Behavioral theory of leadership to be included in training.</a:t>
            </a:r>
            <a:endParaRPr lang="en-US" dirty="0">
              <a:latin typeface="Times New Roman" pitchFamily="18" charset="0"/>
              <a:cs typeface="Times New Roman" pitchFamily="18" charset="0"/>
            </a:endParaRPr>
          </a:p>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Establishment of role models to fellow employees.</a:t>
            </a:r>
            <a:endParaRPr lang="en-US" dirty="0">
              <a:latin typeface="Times New Roman" pitchFamily="18" charset="0"/>
              <a:cs typeface="Times New Roman" pitchFamily="18" charset="0"/>
            </a:endParaRPr>
          </a:p>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Incorporation of leadership values within company vision.</a:t>
            </a:r>
            <a:endParaRPr lang="en-US" dirty="0">
              <a:latin typeface="Times New Roman" pitchFamily="18" charset="0"/>
              <a:cs typeface="Times New Roman" pitchFamily="18" charset="0"/>
            </a:endParaRPr>
          </a:p>
          <a:p>
            <a:pPr marL="457200" indent="-457200" algn="l">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a:latin typeface="Times New Roman" pitchFamily="18" charset="0"/>
                <a:cs typeface="Times New Roman" pitchFamily="18" charset="0"/>
              </a:rPr>
              <a:t>This strategic plan aims at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smtClean="0">
                <a:latin typeface="Times New Roman" pitchFamily="18" charset="0"/>
                <a:cs typeface="Times New Roman" pitchFamily="18" charset="0"/>
              </a:rPr>
              <a:t>Improved service delivery for customer loyalty.</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smtClean="0">
                <a:latin typeface="Times New Roman" pitchFamily="18" charset="0"/>
                <a:cs typeface="Times New Roman" pitchFamily="18" charset="0"/>
              </a:rPr>
              <a:t>Achieve stability through role models (</a:t>
            </a:r>
            <a:r>
              <a:rPr lang="en-US" dirty="0" err="1" smtClean="0">
                <a:latin typeface="Times New Roman" pitchFamily="18" charset="0"/>
                <a:cs typeface="Times New Roman" pitchFamily="18" charset="0"/>
              </a:rPr>
              <a:t>Leibner</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et al, </a:t>
            </a:r>
            <a:r>
              <a:rPr lang="en-US" dirty="0" smtClean="0">
                <a:latin typeface="Times New Roman" pitchFamily="18" charset="0"/>
                <a:cs typeface="Times New Roman" pitchFamily="18" charset="0"/>
              </a:rPr>
              <a:t>2009).</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smtClean="0">
                <a:latin typeface="Times New Roman" pitchFamily="18" charset="0"/>
                <a:cs typeface="Times New Roman" pitchFamily="18" charset="0"/>
              </a:rPr>
              <a:t>Enhance staff commitment through adequate incentives.</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smtClean="0">
                <a:latin typeface="Times New Roman" pitchFamily="18" charset="0"/>
                <a:cs typeface="Times New Roman" pitchFamily="18" charset="0"/>
              </a:rPr>
              <a:t>Reduce staff turnover through 8-10 year engagement period.</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a:latin typeface="Times New Roman" pitchFamily="18" charset="0"/>
                <a:cs typeface="Times New Roman" pitchFamily="18" charset="0"/>
              </a:rPr>
              <a:t>Increase the number of patients being served </a:t>
            </a:r>
          </a:p>
          <a:p>
            <a:pPr>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Systems and Structural Alignment</a:t>
            </a:r>
            <a:endParaRPr lang="en-US" dirty="0"/>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Ø"/>
            </a:pPr>
            <a:r>
              <a:rPr lang="en-US" dirty="0" smtClean="0">
                <a:latin typeface="Times New Roman" pitchFamily="18" charset="0"/>
                <a:cs typeface="Times New Roman" pitchFamily="18" charset="0"/>
              </a:rPr>
              <a:t>Adequate </a:t>
            </a:r>
            <a:r>
              <a:rPr lang="en-US" dirty="0">
                <a:latin typeface="Times New Roman" pitchFamily="18" charset="0"/>
                <a:cs typeface="Times New Roman" pitchFamily="18" charset="0"/>
              </a:rPr>
              <a:t>induction period to improve process awareness.</a:t>
            </a:r>
          </a:p>
          <a:p>
            <a:pPr>
              <a:lnSpc>
                <a:spcPct val="150000"/>
              </a:lnSpc>
              <a:buFont typeface="Wingdings" pitchFamily="2" charset="2"/>
              <a:buChar char="Ø"/>
            </a:pPr>
            <a:r>
              <a:rPr lang="en-US" dirty="0">
                <a:latin typeface="Times New Roman" pitchFamily="18" charset="0"/>
                <a:cs typeface="Times New Roman" pitchFamily="18" charset="0"/>
              </a:rPr>
              <a:t>Cost-friendly service enhancement for improving customer loyalty. </a:t>
            </a:r>
          </a:p>
          <a:p>
            <a:pPr>
              <a:lnSpc>
                <a:spcPct val="150000"/>
              </a:lnSpc>
              <a:buFont typeface="Wingdings" pitchFamily="2" charset="2"/>
              <a:buChar char="Ø"/>
            </a:pPr>
            <a:r>
              <a:rPr lang="en-US" dirty="0">
                <a:latin typeface="Times New Roman" pitchFamily="18" charset="0"/>
                <a:cs typeface="Times New Roman" pitchFamily="18" charset="0"/>
              </a:rPr>
              <a:t>Democratic management to replace dictatorial tendencies.</a:t>
            </a:r>
          </a:p>
          <a:p>
            <a:pPr marL="137160" indent="0">
              <a:lnSpc>
                <a:spcPct val="150000"/>
              </a:lnSpc>
              <a:buNone/>
            </a:pPr>
            <a:endParaRPr lang="en-US" dirty="0">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598650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77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This system analyses the hospital’s internal;</a:t>
            </a:r>
          </a:p>
          <a:p>
            <a:pPr algn="l">
              <a:lnSpc>
                <a:spcPct val="150000"/>
              </a:lnSpc>
            </a:pPr>
            <a:r>
              <a:rPr lang="en-US" dirty="0">
                <a:latin typeface="Times New Roman" pitchFamily="18" charset="0"/>
                <a:cs typeface="Times New Roman" pitchFamily="18" charset="0"/>
              </a:rPr>
              <a:t>			Strengths,</a:t>
            </a:r>
          </a:p>
          <a:p>
            <a:pPr algn="l">
              <a:lnSpc>
                <a:spcPct val="150000"/>
              </a:lnSpc>
            </a:pPr>
            <a:r>
              <a:rPr lang="en-US" dirty="0">
                <a:latin typeface="Times New Roman" pitchFamily="18" charset="0"/>
                <a:cs typeface="Times New Roman" pitchFamily="18" charset="0"/>
              </a:rPr>
              <a:t>			Weaknesses,</a:t>
            </a:r>
          </a:p>
          <a:p>
            <a:pPr algn="l">
              <a:lnSpc>
                <a:spcPct val="150000"/>
              </a:lnSpc>
            </a:pPr>
            <a:r>
              <a:rPr lang="en-US" dirty="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Threats .</a:t>
            </a:r>
          </a:p>
          <a:p>
            <a:pPr algn="l">
              <a:lnSpc>
                <a:spcPct val="150000"/>
              </a:lnSpc>
            </a:pPr>
            <a:r>
              <a:rPr lang="en-US" dirty="0">
                <a:latin typeface="Times New Roman" pitchFamily="18" charset="0"/>
                <a:cs typeface="Times New Roman" pitchFamily="18" charset="0"/>
              </a:rPr>
              <a:t>Strengths and weaknesses are internal issues</a:t>
            </a:r>
          </a:p>
          <a:p>
            <a:pPr algn="l">
              <a:lnSpc>
                <a:spcPct val="150000"/>
              </a:lnSpc>
            </a:pPr>
            <a:r>
              <a:rPr lang="en-US" dirty="0">
                <a:latin typeface="Times New Roman" pitchFamily="18" charset="0"/>
                <a:cs typeface="Times New Roman" pitchFamily="18" charset="0"/>
              </a:rPr>
              <a:t>Threats and opportunities are external to the hospital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Times New Roman" panose="02020603050405020304" pitchFamily="18" charset="0"/>
                <a:cs typeface="Times New Roman" panose="02020603050405020304" pitchFamily="18" charset="0"/>
              </a:rPr>
              <a:t>EVALUATION OF STRATEGIC PLAN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676400"/>
            <a:ext cx="8229600" cy="4709160"/>
          </a:xfrm>
        </p:spPr>
        <p:txBody>
          <a:bodyPr>
            <a:normAutofit fontScale="92500" lnSpcReduction="20000"/>
          </a:bodyPr>
          <a:lstStyle/>
          <a:p>
            <a:pPr>
              <a:lnSpc>
                <a:spcPct val="150000"/>
              </a:lnSpc>
              <a:buFont typeface="Wingdings" pitchFamily="2" charset="2"/>
              <a:buChar char="Ø"/>
            </a:pPr>
            <a:r>
              <a:rPr lang="en-US" dirty="0" smtClean="0">
                <a:latin typeface="Times New Roman" pitchFamily="18" charset="0"/>
                <a:cs typeface="Times New Roman" pitchFamily="18" charset="0"/>
              </a:rPr>
              <a:t>Measurement of statistical outcomes e.g. decrease in staff turnover.</a:t>
            </a:r>
          </a:p>
          <a:p>
            <a:pPr>
              <a:lnSpc>
                <a:spcPct val="150000"/>
              </a:lnSpc>
              <a:buFont typeface="Wingdings" pitchFamily="2" charset="2"/>
              <a:buChar char="Ø"/>
            </a:pPr>
            <a:r>
              <a:rPr lang="en-US" dirty="0" smtClean="0">
                <a:latin typeface="Times New Roman" pitchFamily="18" charset="0"/>
                <a:cs typeface="Times New Roman" pitchFamily="18" charset="0"/>
              </a:rPr>
              <a:t>Compare quarterly findings to the original status of project.</a:t>
            </a:r>
          </a:p>
          <a:p>
            <a:pPr>
              <a:lnSpc>
                <a:spcPct val="150000"/>
              </a:lnSpc>
              <a:buFont typeface="Wingdings" pitchFamily="2" charset="2"/>
              <a:buChar char="Ø"/>
            </a:pPr>
            <a:r>
              <a:rPr lang="en-US" dirty="0" smtClean="0">
                <a:latin typeface="Times New Roman" pitchFamily="18" charset="0"/>
                <a:cs typeface="Times New Roman" pitchFamily="18" charset="0"/>
              </a:rPr>
              <a:t>Formulate dashboard for generating and displaying information.</a:t>
            </a:r>
          </a:p>
          <a:p>
            <a:pPr>
              <a:lnSpc>
                <a:spcPct val="150000"/>
              </a:lnSpc>
              <a:buFont typeface="Wingdings" pitchFamily="2" charset="2"/>
              <a:buChar char="Ø"/>
            </a:pPr>
            <a:r>
              <a:rPr lang="en-US" dirty="0" smtClean="0">
                <a:latin typeface="Times New Roman" pitchFamily="18" charset="0"/>
                <a:cs typeface="Times New Roman" pitchFamily="18" charset="0"/>
              </a:rPr>
              <a:t>Use available data to evaluate success of implementation.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12240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81000" y="2286000"/>
            <a:ext cx="8382000" cy="3505200"/>
          </a:xfrm>
        </p:spPr>
        <p:txBody>
          <a:bodyPr>
            <a:normAutofit fontScale="55000" lnSpcReduction="20000"/>
          </a:bodyPr>
          <a:lstStyle/>
          <a:p>
            <a:pPr algn="l">
              <a:lnSpc>
                <a:spcPct val="200000"/>
              </a:lnSpc>
              <a:buFont typeface="Wingdings" pitchFamily="2" charset="2"/>
              <a:buChar char="Ø"/>
            </a:pPr>
            <a:r>
              <a:rPr lang="en-US" dirty="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a:latin typeface="Times New Roman" pitchFamily="18" charset="0"/>
                <a:cs typeface="Times New Roman" pitchFamily="18" charset="0"/>
              </a:rPr>
              <a:t> Quality staff.</a:t>
            </a:r>
          </a:p>
          <a:p>
            <a:pPr algn="l">
              <a:lnSpc>
                <a:spcPct val="200000"/>
              </a:lnSpc>
              <a:buFont typeface="Wingdings" pitchFamily="2" charset="2"/>
              <a:buChar char="Ø"/>
            </a:pPr>
            <a:r>
              <a:rPr lang="en-US" dirty="0">
                <a:latin typeface="Times New Roman" pitchFamily="18" charset="0"/>
                <a:cs typeface="Times New Roman" pitchFamily="18" charset="0"/>
              </a:rPr>
              <a:t>Staff that are self-driven on their job</a:t>
            </a:r>
          </a:p>
          <a:p>
            <a:pPr algn="l">
              <a:lnSpc>
                <a:spcPct val="200000"/>
              </a:lnSpc>
              <a:buFont typeface="Wingdings" pitchFamily="2" charset="2"/>
              <a:buChar char="Ø"/>
            </a:pPr>
            <a:r>
              <a:rPr lang="en-US" dirty="0">
                <a:latin typeface="Times New Roman" pitchFamily="18" charset="0"/>
                <a:cs typeface="Times New Roman" pitchFamily="18" charset="0"/>
              </a:rPr>
              <a:t>Young and energetic nurses who present a bright future</a:t>
            </a:r>
          </a:p>
          <a:p>
            <a:pPr algn="l">
              <a:lnSpc>
                <a:spcPct val="200000"/>
              </a:lnSpc>
              <a:buFont typeface="Wingdings" pitchFamily="2" charset="2"/>
              <a:buChar char="Ø"/>
            </a:pPr>
            <a:r>
              <a:rPr lang="en-US" dirty="0">
                <a:latin typeface="Times New Roman" pitchFamily="18" charset="0"/>
                <a:cs typeface="Times New Roman" pitchFamily="18" charset="0"/>
              </a:rPr>
              <a:t>A good communication network among different stakeholders </a:t>
            </a:r>
          </a:p>
          <a:p>
            <a:pPr algn="l">
              <a:lnSpc>
                <a:spcPct val="200000"/>
              </a:lnSpc>
              <a:buFont typeface="Wingdings" pitchFamily="2" charset="2"/>
              <a:buChar char="Ø"/>
            </a:pPr>
            <a:r>
              <a:rPr lang="en-US" dirty="0">
                <a:latin typeface="Times New Roman" pitchFamily="18" charset="0"/>
                <a:cs typeface="Times New Roman" pitchFamily="18" charset="0"/>
              </a:rPr>
              <a:t>Futuristic organizational plans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457200" y="2514600"/>
            <a:ext cx="83820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Strained financial resources.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Unstable sources of funding</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communication skills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Weak or no insurance policies for the patients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762000" y="2438400"/>
            <a:ext cx="78486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Organ and blood donations.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Liaising with the governmental grants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Continuous training on better and effective communication skills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Registration of insurance policies for the many patients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Involvement of interns in various roles </a:t>
            </a: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04800" y="2514600"/>
            <a:ext cx="8534400" cy="3886200"/>
          </a:xfrm>
        </p:spPr>
        <p:txBody>
          <a:bodyPr>
            <a:normAutofit fontScale="70000" lnSpcReduction="20000"/>
          </a:bodyPr>
          <a:lstStyle/>
          <a:p>
            <a:pPr marL="457200" indent="-457200" algn="l">
              <a:lnSpc>
                <a:spcPct val="200000"/>
              </a:lnSpc>
              <a:buFont typeface="Wingdings" pitchFamily="2" charset="2"/>
              <a:buChar char="Ø"/>
            </a:pPr>
            <a:r>
              <a:rPr lang="en-US" dirty="0"/>
              <a:t>Utilizing government  grants funds.</a:t>
            </a:r>
          </a:p>
          <a:p>
            <a:pPr marL="457200" indent="-457200" algn="l">
              <a:lnSpc>
                <a:spcPct val="200000"/>
              </a:lnSpc>
              <a:buFont typeface="Wingdings" pitchFamily="2" charset="2"/>
              <a:buChar char="Ø"/>
            </a:pPr>
            <a:r>
              <a:rPr lang="en-US" dirty="0"/>
              <a:t>Proper execution and compliance.</a:t>
            </a:r>
          </a:p>
          <a:p>
            <a:pPr marL="457200" indent="-457200" algn="l">
              <a:lnSpc>
                <a:spcPct val="200000"/>
              </a:lnSpc>
              <a:buFont typeface="Wingdings" pitchFamily="2" charset="2"/>
              <a:buChar char="Ø"/>
            </a:pPr>
            <a:r>
              <a:rPr lang="en-US" dirty="0"/>
              <a:t>Instilling culture change.</a:t>
            </a:r>
          </a:p>
          <a:p>
            <a:pPr marL="457200" indent="-457200" algn="l">
              <a:lnSpc>
                <a:spcPct val="200000"/>
              </a:lnSpc>
              <a:buFont typeface="Wingdings" pitchFamily="2" charset="2"/>
              <a:buChar char="Ø"/>
            </a:pPr>
            <a:r>
              <a:rPr lang="en-US" dirty="0"/>
              <a:t>Interconnection of human and finance functions</a:t>
            </a:r>
          </a:p>
          <a:p>
            <a:pPr marL="457200" indent="-457200" algn="l">
              <a:lnSpc>
                <a:spcPct val="200000"/>
              </a:lnSpc>
              <a:buFont typeface="Wingdings" pitchFamily="2" charset="2"/>
              <a:buChar char="Ø"/>
            </a:pPr>
            <a:r>
              <a:rPr lang="en-US" dirty="0"/>
              <a:t>Liaising with the Potential donors </a:t>
            </a:r>
          </a:p>
          <a:p>
            <a:pPr marL="457200" indent="-457200" algn="l">
              <a:lnSpc>
                <a:spcPct val="200000"/>
              </a:lnSpc>
              <a:buFont typeface="Wingdings" pitchFamily="2" charset="2"/>
              <a:buChar char="Ø"/>
            </a:pPr>
            <a:r>
              <a:rPr lang="en-US" dirty="0"/>
              <a:t>Skills and technological advancement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normAutofit fontScale="90000"/>
          </a:bodyPr>
          <a:lstStyle/>
          <a:p>
            <a:r>
              <a:rPr lang="en-US" dirty="0" smtClean="0">
                <a:latin typeface="Times New Roman" pitchFamily="18" charset="0"/>
                <a:cs typeface="Times New Roman" pitchFamily="18" charset="0"/>
              </a:rPr>
              <a:t>CULTURAL, ETHICAL and REGULATORY REQUIREMENTS.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2209800"/>
            <a:ext cx="7620000" cy="38100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Establishment of community </a:t>
            </a:r>
            <a:r>
              <a:rPr lang="en-US" dirty="0">
                <a:latin typeface="Times New Roman" pitchFamily="18" charset="0"/>
                <a:cs typeface="Times New Roman" pitchFamily="18" charset="0"/>
              </a:rPr>
              <a:t>awareness programs.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An all inclusive decision making process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Engage women given the matriarchal nature of the </a:t>
            </a:r>
            <a:r>
              <a:rPr lang="en-US" dirty="0" smtClean="0">
                <a:latin typeface="Times New Roman" panose="02020603050405020304" pitchFamily="18" charset="0"/>
                <a:cs typeface="Times New Roman" panose="02020603050405020304" pitchFamily="18" charset="0"/>
              </a:rPr>
              <a:t>community. </a:t>
            </a:r>
          </a:p>
          <a:p>
            <a:pPr marL="457200" indent="-457200" algn="l">
              <a:lnSpc>
                <a:spcPct val="200000"/>
              </a:lnSpc>
              <a:buFont typeface="Wingdings" pitchFamily="2" charset="2"/>
              <a:buChar char="Ø"/>
            </a:pPr>
            <a:r>
              <a:rPr lang="en-US" dirty="0" smtClean="0">
                <a:latin typeface="Times New Roman" panose="02020603050405020304" pitchFamily="18" charset="0"/>
                <a:cs typeface="Times New Roman" panose="02020603050405020304" pitchFamily="18" charset="0"/>
              </a:rPr>
              <a:t>Door-to-door </a:t>
            </a:r>
            <a:r>
              <a:rPr lang="en-US" dirty="0">
                <a:latin typeface="Times New Roman" panose="02020603050405020304" pitchFamily="18" charset="0"/>
                <a:cs typeface="Times New Roman" panose="02020603050405020304" pitchFamily="18" charset="0"/>
              </a:rPr>
              <a:t>campaigns on health education and vaccination.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762000" y="2590800"/>
            <a:ext cx="7543800" cy="34290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Lack of transparency.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Increase in patient’s population </a:t>
            </a:r>
          </a:p>
        </p:txBody>
      </p:sp>
      <p:sp>
        <p:nvSpPr>
          <p:cNvPr id="4" name="Subtitle 2"/>
          <p:cNvSpPr txBox="1">
            <a:spLocks/>
          </p:cNvSpPr>
          <p:nvPr/>
        </p:nvSpPr>
        <p:spPr>
          <a:xfrm>
            <a:off x="800100" y="2590800"/>
            <a:ext cx="7543800" cy="3429000"/>
          </a:xfrm>
          <a:prstGeom prst="rect">
            <a:avLst/>
          </a:prstGeom>
        </p:spPr>
        <p:txBody>
          <a:bodyPr vert="horz">
            <a:normAutofit fontScale="77500" lnSpcReduction="2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Lack of transparency.</a:t>
            </a: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Increase in patient’s population </a:t>
            </a: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838200" y="2590800"/>
            <a:ext cx="7315200" cy="3810000"/>
          </a:xfrm>
        </p:spPr>
        <p:txBody>
          <a:bodyPr>
            <a:normAutofit fontScale="70000" lnSpcReduction="20000"/>
          </a:bodyPr>
          <a:lstStyle/>
          <a:p>
            <a:pPr marL="457200" indent="-457200" algn="l">
              <a:lnSpc>
                <a:spcPct val="200000"/>
              </a:lnSpc>
              <a:buFont typeface="Wingdings" pitchFamily="2" charset="2"/>
              <a:buChar char="Ø"/>
            </a:pPr>
            <a:r>
              <a:rPr lang="en-US" dirty="0"/>
              <a:t>Behavioral theory.</a:t>
            </a:r>
          </a:p>
          <a:p>
            <a:pPr marL="457200" indent="-457200" algn="l">
              <a:lnSpc>
                <a:spcPct val="200000"/>
              </a:lnSpc>
              <a:buFont typeface="Wingdings" pitchFamily="2" charset="2"/>
              <a:buChar char="Ø"/>
            </a:pPr>
            <a:r>
              <a:rPr lang="en-US" dirty="0"/>
              <a:t>Contingency theory.</a:t>
            </a:r>
          </a:p>
          <a:p>
            <a:pPr marL="457200" indent="-457200" algn="l">
              <a:lnSpc>
                <a:spcPct val="200000"/>
              </a:lnSpc>
              <a:buFont typeface="Wingdings" pitchFamily="2" charset="2"/>
              <a:buChar char="Ø"/>
            </a:pPr>
            <a:r>
              <a:rPr lang="en-US" dirty="0"/>
              <a:t>Transformational leadership. </a:t>
            </a:r>
          </a:p>
          <a:p>
            <a:pPr marL="457200" indent="-457200" algn="l">
              <a:lnSpc>
                <a:spcPct val="200000"/>
              </a:lnSpc>
              <a:buFont typeface="Wingdings" pitchFamily="2" charset="2"/>
              <a:buChar char="Ø"/>
            </a:pPr>
            <a:r>
              <a:rPr lang="en-US" dirty="0"/>
              <a:t>Act professionally</a:t>
            </a:r>
          </a:p>
          <a:p>
            <a:pPr marL="457200" indent="-457200" algn="l">
              <a:lnSpc>
                <a:spcPct val="200000"/>
              </a:lnSpc>
              <a:buFont typeface="Wingdings" pitchFamily="2" charset="2"/>
              <a:buChar char="Ø"/>
            </a:pPr>
            <a:r>
              <a:rPr lang="en-US" dirty="0"/>
              <a:t>Lead by example for employees to follow</a:t>
            </a:r>
          </a:p>
          <a:p>
            <a:pPr marL="457200" indent="-457200" algn="l">
              <a:lnSpc>
                <a:spcPct val="200000"/>
              </a:lnSpc>
              <a:buFont typeface="Wingdings" pitchFamily="2" charset="2"/>
              <a:buChar char="Ø"/>
            </a:pPr>
            <a:r>
              <a:rPr lang="en-US" dirty="0"/>
              <a:t>Leadership based on motivation and inspiration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NURSE LEADER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itchFamily="18" charset="0"/>
                <a:cs typeface="Times New Roman" pitchFamily="18" charset="0"/>
              </a:rPr>
              <a:t>Measurement </a:t>
            </a:r>
            <a:r>
              <a:rPr lang="en-US" dirty="0">
                <a:latin typeface="Times New Roman" pitchFamily="18" charset="0"/>
                <a:cs typeface="Times New Roman" pitchFamily="18" charset="0"/>
              </a:rPr>
              <a:t>of statistical outcomes e.g. decrease in staff turnover</a:t>
            </a:r>
            <a:r>
              <a:rPr lang="en-US" dirty="0" smtClean="0">
                <a:latin typeface="Times New Roman" pitchFamily="18" charset="0"/>
                <a:cs typeface="Times New Roman" pitchFamily="18" charset="0"/>
              </a:rPr>
              <a:t>.</a:t>
            </a:r>
          </a:p>
          <a:p>
            <a:pPr>
              <a:buFont typeface="Wingdings" panose="05000000000000000000" pitchFamily="2" charset="2"/>
              <a:buChar char="Ø"/>
            </a:pPr>
            <a:r>
              <a:rPr lang="en-US" dirty="0" smtClean="0"/>
              <a:t>Lead </a:t>
            </a:r>
            <a:r>
              <a:rPr lang="en-US" dirty="0"/>
              <a:t>by example for employees to </a:t>
            </a:r>
            <a:r>
              <a:rPr lang="en-US" dirty="0" smtClean="0"/>
              <a:t>follow</a:t>
            </a:r>
          </a:p>
          <a:p>
            <a:pPr>
              <a:buFont typeface="Wingdings" panose="05000000000000000000" pitchFamily="2" charset="2"/>
              <a:buChar char="Ø"/>
            </a:pPr>
            <a:r>
              <a:rPr lang="en-US" dirty="0" smtClean="0"/>
              <a:t>Commitment to hospital mission, vision and ideals. </a:t>
            </a:r>
          </a:p>
          <a:p>
            <a:pPr>
              <a:buFont typeface="Wingdings" panose="05000000000000000000" pitchFamily="2" charset="2"/>
              <a:buChar char="Ø"/>
            </a:pPr>
            <a:r>
              <a:rPr lang="en-US" dirty="0" smtClean="0"/>
              <a:t>Excellent decision maker for coordination and delegation. </a:t>
            </a:r>
          </a:p>
          <a:p>
            <a:pPr>
              <a:buFont typeface="Wingdings" panose="05000000000000000000" pitchFamily="2" charset="2"/>
              <a:buChar char="Ø"/>
            </a:pPr>
            <a:r>
              <a:rPr lang="en-US" dirty="0" smtClean="0"/>
              <a:t>Positive motivators who influence staff.</a:t>
            </a:r>
          </a:p>
          <a:p>
            <a:pPr marL="137160" indent="0">
              <a:buNone/>
            </a:pPr>
            <a:endParaRPr lang="en-US" dirty="0" smtClean="0">
              <a:latin typeface="Times New Roman" pitchFamily="18" charset="0"/>
              <a:cs typeface="Times New Roman" pitchFamily="18" charset="0"/>
            </a:endParaRPr>
          </a:p>
          <a:p>
            <a:pPr marL="137160" indent="0">
              <a:buNone/>
            </a:pPr>
            <a:endParaRPr lang="en-US" dirty="0" smtClean="0">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pPr marL="137160" indent="0">
              <a:buNone/>
            </a:pPr>
            <a:endParaRPr lang="en-US" dirty="0"/>
          </a:p>
        </p:txBody>
      </p:sp>
    </p:spTree>
    <p:extLst>
      <p:ext uri="{BB962C8B-B14F-4D97-AF65-F5344CB8AC3E}">
        <p14:creationId xmlns:p14="http://schemas.microsoft.com/office/powerpoint/2010/main" xmlns="" val="2589630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Times New Roman" panose="02020603050405020304" pitchFamily="18" charset="0"/>
                <a:cs typeface="Times New Roman" panose="02020603050405020304" pitchFamily="18" charset="0"/>
              </a:rPr>
              <a:t>STAKEHOLDERS AND CONSTITUENCIES ENGAGEMENT</a:t>
            </a:r>
            <a:endParaRPr lang="en-US" sz="3600"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Key individuals ought to be included in the plan.</a:t>
            </a:r>
          </a:p>
          <a:p>
            <a:pPr marL="457200" indent="-4572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Engage women given the matriarchal nature of the community.</a:t>
            </a:r>
          </a:p>
          <a:p>
            <a:pPr marL="457200" indent="-4572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Door-to-door campaigns on health education and vaccination.</a:t>
            </a:r>
          </a:p>
          <a:p>
            <a:pPr marL="457200" indent="-4572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Cultural impediment is resentment of vaccinations. </a:t>
            </a:r>
          </a:p>
          <a:p>
            <a:pPr marL="457200" indent="-4572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Ethical advantage is community’s observation on health.</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xmlns="" val="322083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2286000"/>
            <a:ext cx="8382000" cy="3886200"/>
          </a:xfrm>
        </p:spPr>
        <p:txBody>
          <a:bodyPr>
            <a:normAutofit fontScale="85000" lnSpcReduction="20000"/>
          </a:bodyPr>
          <a:lstStyle/>
          <a:p>
            <a:pPr marL="457200" indent="-457200" algn="l">
              <a:lnSpc>
                <a:spcPct val="150000"/>
              </a:lnSpc>
              <a:buFont typeface="Wingdings" pitchFamily="2" charset="2"/>
              <a:buChar char="Ø"/>
            </a:pPr>
            <a:r>
              <a:rPr lang="en-US" dirty="0"/>
              <a:t>This is the process of implementing the plan.</a:t>
            </a:r>
          </a:p>
          <a:p>
            <a:pPr marL="457200" indent="-457200" algn="l">
              <a:lnSpc>
                <a:spcPct val="150000"/>
              </a:lnSpc>
              <a:buFont typeface="Wingdings" pitchFamily="2" charset="2"/>
              <a:buChar char="Ø"/>
            </a:pPr>
            <a:r>
              <a:rPr lang="en-US" dirty="0"/>
              <a:t>It involves;</a:t>
            </a:r>
          </a:p>
          <a:p>
            <a:pPr algn="l">
              <a:lnSpc>
                <a:spcPct val="150000"/>
              </a:lnSpc>
            </a:pPr>
            <a:r>
              <a:rPr lang="en-US" dirty="0"/>
              <a:t>		People,</a:t>
            </a:r>
          </a:p>
          <a:p>
            <a:pPr algn="l">
              <a:lnSpc>
                <a:spcPct val="150000"/>
              </a:lnSpc>
            </a:pPr>
            <a:r>
              <a:rPr lang="en-US" dirty="0"/>
              <a:t>		Strategy and</a:t>
            </a:r>
          </a:p>
          <a:p>
            <a:pPr algn="l">
              <a:lnSpc>
                <a:spcPct val="150000"/>
              </a:lnSpc>
            </a:pPr>
            <a:r>
              <a:rPr lang="en-US" dirty="0"/>
              <a:t>		Operations.</a:t>
            </a:r>
          </a:p>
          <a:p>
            <a:pPr algn="l">
              <a:lnSpc>
                <a:spcPct val="150000"/>
              </a:lnSpc>
            </a:pPr>
            <a:r>
              <a:rPr lang="en-US" dirty="0"/>
              <a:t>People formulate the strategies as plans</a:t>
            </a:r>
          </a:p>
          <a:p>
            <a:pPr algn="l">
              <a:lnSpc>
                <a:spcPct val="150000"/>
              </a:lnSpc>
            </a:pPr>
            <a:r>
              <a:rPr lang="en-US" dirty="0"/>
              <a:t>The strategies are implemented during normal operations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Monitoring and supervision.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04800" y="2438400"/>
            <a:ext cx="8458200" cy="3962400"/>
          </a:xfrm>
        </p:spPr>
        <p:txBody>
          <a:bodyPr>
            <a:normAutofit fontScale="62500" lnSpcReduction="20000"/>
          </a:bodyPr>
          <a:lstStyle/>
          <a:p>
            <a:pPr marL="457200" indent="-457200" algn="l">
              <a:lnSpc>
                <a:spcPct val="200000"/>
              </a:lnSpc>
              <a:buFont typeface="Wingdings" pitchFamily="2" charset="2"/>
              <a:buChar char="Ø"/>
            </a:pPr>
            <a:r>
              <a:rPr lang="en-US" dirty="0"/>
              <a:t>Introduction of a working policy.</a:t>
            </a:r>
          </a:p>
          <a:p>
            <a:pPr marL="457200" indent="-457200" algn="l">
              <a:lnSpc>
                <a:spcPct val="200000"/>
              </a:lnSpc>
              <a:buFont typeface="Wingdings" pitchFamily="2" charset="2"/>
              <a:buChar char="Ø"/>
            </a:pPr>
            <a:r>
              <a:rPr lang="en-US" dirty="0"/>
              <a:t>Proper guidelines.</a:t>
            </a:r>
          </a:p>
          <a:p>
            <a:pPr marL="457200" indent="-457200" algn="l">
              <a:lnSpc>
                <a:spcPct val="200000"/>
              </a:lnSpc>
              <a:buFont typeface="Wingdings" pitchFamily="2" charset="2"/>
              <a:buChar char="Ø"/>
            </a:pPr>
            <a:r>
              <a:rPr lang="en-US" dirty="0"/>
              <a:t>Duties allocation.</a:t>
            </a:r>
          </a:p>
          <a:p>
            <a:pPr marL="457200" indent="-457200" algn="l">
              <a:lnSpc>
                <a:spcPct val="200000"/>
              </a:lnSpc>
              <a:buFont typeface="Wingdings" pitchFamily="2" charset="2"/>
              <a:buChar char="Ø"/>
            </a:pPr>
            <a:r>
              <a:rPr lang="en-US" dirty="0"/>
              <a:t>Proper stipulation of schedule.</a:t>
            </a:r>
          </a:p>
          <a:p>
            <a:pPr marL="457200" indent="-457200" algn="l">
              <a:lnSpc>
                <a:spcPct val="200000"/>
              </a:lnSpc>
              <a:buFont typeface="Wingdings" pitchFamily="2" charset="2"/>
              <a:buChar char="Ø"/>
            </a:pPr>
            <a:r>
              <a:rPr lang="en-US" dirty="0"/>
              <a:t>Performance measures and controls </a:t>
            </a:r>
          </a:p>
          <a:p>
            <a:pPr marL="457200" indent="-457200" algn="l">
              <a:lnSpc>
                <a:spcPct val="200000"/>
              </a:lnSpc>
              <a:buFont typeface="Wingdings" pitchFamily="2" charset="2"/>
              <a:buChar char="Ø"/>
            </a:pPr>
            <a:r>
              <a:rPr lang="en-US" dirty="0"/>
              <a:t>Professional surveillance </a:t>
            </a:r>
          </a:p>
          <a:p>
            <a:pPr marL="457200" indent="-457200" algn="l">
              <a:lnSpc>
                <a:spcPct val="200000"/>
              </a:lnSpc>
              <a:buFont typeface="Wingdings" pitchFamily="2" charset="2"/>
              <a:buChar char="Ø"/>
            </a:pPr>
            <a:r>
              <a:rPr lang="en-US" dirty="0"/>
              <a:t>Transparency and accountability provisions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81000" y="2057400"/>
            <a:ext cx="8229600" cy="4114800"/>
          </a:xfrm>
        </p:spPr>
        <p:txBody>
          <a:bodyPr>
            <a:normAutofit fontScale="62500" lnSpcReduction="20000"/>
          </a:bodyPr>
          <a:lstStyle/>
          <a:p>
            <a:pPr algn="l">
              <a:lnSpc>
                <a:spcPct val="200000"/>
              </a:lnSpc>
            </a:pPr>
            <a:r>
              <a:rPr lang="en-US" dirty="0"/>
              <a:t>This is done through four methods;</a:t>
            </a:r>
          </a:p>
          <a:p>
            <a:pPr algn="l">
              <a:lnSpc>
                <a:spcPct val="200000"/>
              </a:lnSpc>
            </a:pPr>
            <a:r>
              <a:rPr lang="en-US" dirty="0"/>
              <a:t>	Controlling premises,</a:t>
            </a:r>
          </a:p>
          <a:p>
            <a:pPr algn="l">
              <a:lnSpc>
                <a:spcPct val="200000"/>
              </a:lnSpc>
            </a:pPr>
            <a:r>
              <a:rPr lang="en-US" dirty="0"/>
              <a:t>	Implementation,</a:t>
            </a:r>
          </a:p>
          <a:p>
            <a:pPr algn="l">
              <a:lnSpc>
                <a:spcPct val="200000"/>
              </a:lnSpc>
            </a:pPr>
            <a:r>
              <a:rPr lang="en-US" dirty="0"/>
              <a:t>	Special alert control and</a:t>
            </a:r>
          </a:p>
          <a:p>
            <a:pPr algn="l">
              <a:lnSpc>
                <a:spcPct val="200000"/>
              </a:lnSpc>
            </a:pPr>
            <a:r>
              <a:rPr lang="en-US" dirty="0"/>
              <a:t>	Surveillance.</a:t>
            </a:r>
          </a:p>
          <a:p>
            <a:pPr algn="l">
              <a:lnSpc>
                <a:spcPct val="200000"/>
              </a:lnSpc>
            </a:pPr>
            <a:r>
              <a:rPr lang="en-US" dirty="0"/>
              <a:t>All the methods are adopted as a culture of the hospital</a:t>
            </a:r>
          </a:p>
          <a:p>
            <a:pPr algn="l">
              <a:lnSpc>
                <a:spcPct val="200000"/>
              </a:lnSpc>
            </a:pPr>
            <a:r>
              <a:rPr lang="en-US" dirty="0"/>
              <a:t>They are all in line with the strategic plan </a:t>
            </a:r>
          </a:p>
          <a:p>
            <a:pPr>
              <a:lnSpc>
                <a:spcPct val="200000"/>
              </a:lnSpc>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304800" y="2743200"/>
            <a:ext cx="8305800" cy="3581400"/>
          </a:xfrm>
        </p:spPr>
        <p:txBody>
          <a:bodyPr>
            <a:normAutofit fontScale="55000" lnSpcReduction="20000"/>
          </a:bodyPr>
          <a:lstStyle/>
          <a:p>
            <a:pPr algn="l">
              <a:lnSpc>
                <a:spcPct val="200000"/>
              </a:lnSpc>
            </a:pPr>
            <a:r>
              <a:rPr lang="en-US" dirty="0"/>
              <a:t>Benchmarking involves the following;</a:t>
            </a:r>
          </a:p>
          <a:p>
            <a:pPr algn="l">
              <a:lnSpc>
                <a:spcPct val="200000"/>
              </a:lnSpc>
            </a:pPr>
            <a:r>
              <a:rPr lang="en-US" dirty="0"/>
              <a:t>	Setting clear priorities,</a:t>
            </a:r>
          </a:p>
          <a:p>
            <a:pPr algn="l">
              <a:lnSpc>
                <a:spcPct val="200000"/>
              </a:lnSpc>
            </a:pPr>
            <a:r>
              <a:rPr lang="en-US" dirty="0"/>
              <a:t>	Collection and analysis of data,</a:t>
            </a:r>
          </a:p>
          <a:p>
            <a:pPr algn="l">
              <a:lnSpc>
                <a:spcPct val="200000"/>
              </a:lnSpc>
            </a:pPr>
            <a:r>
              <a:rPr lang="en-US" dirty="0"/>
              <a:t>	Regular rhythm meeting and</a:t>
            </a:r>
          </a:p>
          <a:p>
            <a:pPr algn="l">
              <a:lnSpc>
                <a:spcPct val="200000"/>
              </a:lnSpc>
            </a:pPr>
            <a:r>
              <a:rPr lang="en-US" dirty="0"/>
              <a:t>	Evaluating of the strategy.</a:t>
            </a:r>
          </a:p>
          <a:p>
            <a:pPr algn="l">
              <a:lnSpc>
                <a:spcPct val="200000"/>
              </a:lnSpc>
            </a:pPr>
            <a:r>
              <a:rPr lang="en-US" dirty="0"/>
              <a:t>Corrective measures are then implemented </a:t>
            </a:r>
          </a:p>
          <a:p>
            <a:pPr algn="l">
              <a:lnSpc>
                <a:spcPct val="200000"/>
              </a:lnSpc>
            </a:pPr>
            <a:r>
              <a:rPr lang="en-US" dirty="0"/>
              <a:t>Benchmarking is a continuous process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err="1">
                <a:latin typeface="Times New Roman" pitchFamily="18" charset="0"/>
                <a:cs typeface="Times New Roman" pitchFamily="18" charset="0"/>
              </a:rPr>
              <a:t>Routledge</a:t>
            </a:r>
            <a:r>
              <a:rPr lang="en-US" dirty="0">
                <a:latin typeface="Times New Roman" pitchFamily="18" charset="0"/>
                <a:cs typeface="Times New Roman" pitchFamily="18" charset="0"/>
              </a:rPr>
              <a:t>.</a:t>
            </a:r>
          </a:p>
          <a:p>
            <a:pPr algn="l"/>
            <a:r>
              <a:rPr lang="en-US" dirty="0">
                <a:latin typeface="Times New Roman" pitchFamily="18" charset="0"/>
                <a:cs typeface="Times New Roman" pitchFamily="18" charset="0"/>
              </a:rPr>
              <a:t>Glassman, A., </a:t>
            </a:r>
            <a:r>
              <a:rPr lang="en-US" dirty="0" err="1">
                <a:latin typeface="Times New Roman" pitchFamily="18" charset="0"/>
                <a:cs typeface="Times New Roman" pitchFamily="18" charset="0"/>
              </a:rPr>
              <a:t>Giedion</a:t>
            </a:r>
            <a:r>
              <a:rPr lang="en-US" dirty="0">
                <a:latin typeface="Times New Roman" pitchFamily="18" charset="0"/>
                <a:cs typeface="Times New Roman" pitchFamily="18" charset="0"/>
              </a:rPr>
              <a:t>, U. &amp; Smith, P. (2017). </a:t>
            </a:r>
            <a:r>
              <a:rPr lang="en-US" i="1" dirty="0">
                <a:latin typeface="Times New Roman" pitchFamily="18" charset="0"/>
                <a:cs typeface="Times New Roman" pitchFamily="18" charset="0"/>
              </a:rPr>
              <a:t>What's In, 	What's 	Out : Designing Benefits for Universal 	Health 	Coverage</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Vergne</a:t>
            </a:r>
            <a:r>
              <a:rPr lang="en-US" dirty="0">
                <a:latin typeface="Times New Roman" pitchFamily="18" charset="0"/>
                <a:cs typeface="Times New Roman" pitchFamily="18" charset="0"/>
              </a:rPr>
              <a:t>: Brookings Institution Press.</a:t>
            </a:r>
          </a:p>
          <a:p>
            <a:pPr algn="l"/>
            <a:r>
              <a:rPr lang="en-US" dirty="0" err="1">
                <a:latin typeface="Times New Roman" pitchFamily="18" charset="0"/>
                <a:cs typeface="Times New Roman" pitchFamily="18" charset="0"/>
              </a:rPr>
              <a:t>Mayers</a:t>
            </a:r>
            <a:r>
              <a:rPr lang="en-US" dirty="0">
                <a:latin typeface="Times New Roman" pitchFamily="18" charset="0"/>
                <a:cs typeface="Times New Roman" pitchFamily="18" charset="0"/>
              </a:rPr>
              <a:t>, R. (2004). </a:t>
            </a:r>
            <a:r>
              <a:rPr lang="en-US" i="1" dirty="0">
                <a:latin typeface="Times New Roman" pitchFamily="18" charset="0"/>
                <a:cs typeface="Times New Roman" pitchFamily="18" charset="0"/>
              </a:rPr>
              <a:t>Financial management for nonprofit human 	service 	organizations</a:t>
            </a:r>
            <a:r>
              <a:rPr lang="en-US" dirty="0">
                <a:latin typeface="Times New Roman" pitchFamily="18" charset="0"/>
                <a:cs typeface="Times New Roman" pitchFamily="18" charset="0"/>
              </a:rPr>
              <a:t>. Springfield, Ill: Charles C Thomas.</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p>
          <a:p>
            <a:pPr algn="l"/>
            <a:r>
              <a:rPr lang="en-US" dirty="0" err="1">
                <a:latin typeface="Times New Roman" pitchFamily="18" charset="0"/>
                <a:cs typeface="Times New Roman" pitchFamily="18" charset="0"/>
              </a:rPr>
              <a:t>Lesko</a:t>
            </a:r>
            <a:r>
              <a:rPr lang="en-US" dirty="0">
                <a:latin typeface="Times New Roman" pitchFamily="18" charset="0"/>
                <a:cs typeface="Times New Roman" pitchFamily="18" charset="0"/>
              </a:rPr>
              <a:t>, M., Martello, M. &amp;</a:t>
            </a:r>
            <a:r>
              <a:rPr lang="en-US" dirty="0" err="1">
                <a:latin typeface="Times New Roman" pitchFamily="18" charset="0"/>
                <a:cs typeface="Times New Roman" pitchFamily="18" charset="0"/>
              </a:rPr>
              <a:t>Edmiston</a:t>
            </a:r>
            <a:r>
              <a:rPr lang="en-US" dirty="0">
                <a:latin typeface="Times New Roman" pitchFamily="18" charset="0"/>
                <a:cs typeface="Times New Roman" pitchFamily="18" charset="0"/>
              </a:rPr>
              <a:t>, K. (2012). </a:t>
            </a:r>
            <a:r>
              <a:rPr lang="en-US" i="1" dirty="0">
                <a:latin typeface="Times New Roman" pitchFamily="18" charset="0"/>
                <a:cs typeface="Times New Roman" pitchFamily="18" charset="0"/>
              </a:rPr>
              <a:t>101 Best 	Government Grants For Job Seekers</a:t>
            </a:r>
            <a:r>
              <a:rPr lang="en-US" dirty="0">
                <a:latin typeface="Times New Roman" pitchFamily="18" charset="0"/>
                <a:cs typeface="Times New Roman" pitchFamily="18" charset="0"/>
              </a:rPr>
              <a:t>. Cork: </a:t>
            </a:r>
            <a:r>
              <a:rPr lang="en-US" dirty="0" err="1">
                <a:latin typeface="Times New Roman" pitchFamily="18" charset="0"/>
                <a:cs typeface="Times New Roman" pitchFamily="18" charset="0"/>
              </a:rPr>
              <a:t>BookBaby</a:t>
            </a:r>
            <a:r>
              <a:rPr lang="en-US" dirty="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8582513</TotalTime>
  <Words>2295</Words>
  <Application>Microsoft Office PowerPoint</Application>
  <PresentationFormat>On-screen Show (4:3)</PresentationFormat>
  <Paragraphs>196</Paragraphs>
  <Slides>21</Slides>
  <Notes>20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Apex</vt:lpstr>
      <vt:lpstr>Strategic plan</vt:lpstr>
      <vt:lpstr>LEADERSHIP &amp; HEALTH CARE AND SAFETY IMPROVEMENT</vt:lpstr>
      <vt:lpstr>GOALS</vt:lpstr>
      <vt:lpstr>Systems and Structural Alignment</vt:lpstr>
      <vt:lpstr>Plan strategies</vt:lpstr>
      <vt:lpstr>EVALUATION OF STRATEGIC PLAN</vt:lpstr>
      <vt:lpstr>strengths</vt:lpstr>
      <vt:lpstr>weaknesses</vt:lpstr>
      <vt:lpstr>Strategies to feed the requirements</vt:lpstr>
      <vt:lpstr>Opportunities</vt:lpstr>
      <vt:lpstr>CULTURAL, ETHICAL and REGULATORY REQUIREMENTS.</vt:lpstr>
      <vt:lpstr>Threats</vt:lpstr>
      <vt:lpstr>Leadership theory</vt:lpstr>
      <vt:lpstr>NURSE LEADER</vt:lpstr>
      <vt:lpstr>STAKEHOLDERS AND CONSTITUENCIES ENGAGEMENT</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FRANK</cp:lastModifiedBy>
  <cp:revision>205</cp:revision>
  <dcterms:created xsi:type="dcterms:W3CDTF">2019-01-17T18:31:53Z</dcterms:created>
  <dcterms:modified xsi:type="dcterms:W3CDTF">2019-02-06T20:45:26Z</dcterms:modified>
</cp:coreProperties>
</file>